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handoutMasterIdLst>
    <p:handoutMasterId r:id="rId11"/>
  </p:handoutMasterIdLst>
  <p:sldIdLst>
    <p:sldId id="256" r:id="rId2"/>
    <p:sldId id="258" r:id="rId3"/>
    <p:sldId id="259" r:id="rId4"/>
    <p:sldId id="260" r:id="rId5"/>
    <p:sldId id="261" r:id="rId6"/>
    <p:sldId id="262" r:id="rId7"/>
    <p:sldId id="263" r:id="rId8"/>
    <p:sldId id="264" r:id="rId9"/>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725" autoAdjust="0"/>
  </p:normalViewPr>
  <p:slideViewPr>
    <p:cSldViewPr>
      <p:cViewPr varScale="1">
        <p:scale>
          <a:sx n="67" d="100"/>
          <a:sy n="67" d="100"/>
        </p:scale>
        <p:origin x="1482" y="66"/>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7E25A8D2-C8BB-475C-BEEA-ABAE8A87948F}" type="datetimeFigureOut">
              <a:rPr lang="en-GB" smtClean="0"/>
              <a:t>07/10/2020</a:t>
            </a:fld>
            <a:endParaRPr lang="en-GB"/>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DDEC6E52-F53D-4E4B-AF19-66C7F35F223A}" type="slidenum">
              <a:rPr lang="en-GB" smtClean="0"/>
              <a:t>‹#›</a:t>
            </a:fld>
            <a:endParaRPr lang="en-GB"/>
          </a:p>
        </p:txBody>
      </p:sp>
    </p:spTree>
    <p:extLst>
      <p:ext uri="{BB962C8B-B14F-4D97-AF65-F5344CB8AC3E}">
        <p14:creationId xmlns:p14="http://schemas.microsoft.com/office/powerpoint/2010/main" val="176858251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BDEB7E5-0205-4DE4-84CC-4748F04BF1CC}" type="datetimeFigureOut">
              <a:rPr lang="en-US" smtClean="0"/>
              <a:t>10/7/2020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BEBF2B7-5D26-49DE-90B0-1F0CC1947CD2}" type="slidenum">
              <a:rPr lang="en-US" smtClean="0"/>
              <a:t>‹#›</a:t>
            </a:fld>
            <a:endParaRPr lang="en-US"/>
          </a:p>
        </p:txBody>
      </p:sp>
    </p:spTree>
    <p:extLst>
      <p:ext uri="{BB962C8B-B14F-4D97-AF65-F5344CB8AC3E}">
        <p14:creationId xmlns:p14="http://schemas.microsoft.com/office/powerpoint/2010/main" val="2043037587"/>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17" name="Slide Number Placeholder 5"/>
          <p:cNvSpPr>
            <a:spLocks noGrp="1"/>
          </p:cNvSpPr>
          <p:nvPr>
            <p:ph type="sldNum" sz="quarter" idx="12"/>
          </p:nvPr>
        </p:nvSpPr>
        <p:spPr>
          <a:xfrm>
            <a:off x="7345288" y="6356350"/>
            <a:ext cx="1187152" cy="365125"/>
          </a:xfrm>
        </p:spPr>
        <p:txBody>
          <a:bodyPr/>
          <a:lstStyle/>
          <a:p>
            <a:fld id="{112F3AA7-8D1D-4094-95D7-0F0AD16921C5}" type="slidenum">
              <a:rPr lang="en-GB" noProof="0" smtClean="0"/>
              <a:t>‹#›</a:t>
            </a:fld>
            <a:endParaRPr lang="en-GB" noProof="0" dirty="0"/>
          </a:p>
        </p:txBody>
      </p:sp>
      <p:sp>
        <p:nvSpPr>
          <p:cNvPr id="19" name="Title Placeholder 1"/>
          <p:cNvSpPr>
            <a:spLocks noGrp="1"/>
          </p:cNvSpPr>
          <p:nvPr>
            <p:ph type="title"/>
          </p:nvPr>
        </p:nvSpPr>
        <p:spPr>
          <a:xfrm>
            <a:off x="457200" y="1124744"/>
            <a:ext cx="8075240" cy="864096"/>
          </a:xfrm>
          <a:prstGeom prst="rect">
            <a:avLst/>
          </a:prstGeom>
        </p:spPr>
        <p:txBody>
          <a:bodyPr vert="horz" lIns="91440" tIns="45720" rIns="91440" bIns="45720" rtlCol="0" anchor="ctr">
            <a:normAutofit/>
          </a:bodyPr>
          <a:lstStyle/>
          <a:p>
            <a:r>
              <a:rPr lang="en-US" noProof="0" smtClean="0"/>
              <a:t>Click to edit Master title style</a:t>
            </a:r>
            <a:endParaRPr lang="en-GB" noProof="0" dirty="0"/>
          </a:p>
        </p:txBody>
      </p:sp>
      <p:sp>
        <p:nvSpPr>
          <p:cNvPr id="20" name="Text Placeholder 2"/>
          <p:cNvSpPr>
            <a:spLocks noGrp="1"/>
          </p:cNvSpPr>
          <p:nvPr>
            <p:ph idx="1"/>
          </p:nvPr>
        </p:nvSpPr>
        <p:spPr>
          <a:xfrm>
            <a:off x="457200" y="2348881"/>
            <a:ext cx="8075240" cy="3312367"/>
          </a:xfrm>
          <a:prstGeom prst="rect">
            <a:avLst/>
          </a:prstGeom>
        </p:spPr>
        <p:txBody>
          <a:bodyPr vert="horz" lIns="91440" tIns="45720" rIns="91440" bIns="45720" rtlCol="0">
            <a:normAutofit/>
          </a:bodyPr>
          <a:lstStyle/>
          <a:p>
            <a:pPr lvl="0"/>
            <a:r>
              <a:rPr lang="en-US" noProof="0" smtClean="0"/>
              <a:t>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GB" noProof="0" dirty="0"/>
          </a:p>
        </p:txBody>
      </p:sp>
      <p:sp>
        <p:nvSpPr>
          <p:cNvPr id="6" name="Footer Placeholder 4"/>
          <p:cNvSpPr txBox="1">
            <a:spLocks/>
          </p:cNvSpPr>
          <p:nvPr userDrawn="1"/>
        </p:nvSpPr>
        <p:spPr>
          <a:xfrm>
            <a:off x="179512" y="6356350"/>
            <a:ext cx="2895600" cy="365125"/>
          </a:xfrm>
          <a:prstGeom prst="rect">
            <a:avLst/>
          </a:prstGeom>
        </p:spPr>
        <p:txBody>
          <a:bodyPr vert="horz" lIns="91440" tIns="45720" rIns="91440" bIns="45720" rtlCol="0" anchor="ctr"/>
          <a:lstStyle>
            <a:defPPr>
              <a:defRPr lang="fr-FR"/>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GB" dirty="0" smtClean="0"/>
              <a:t>Online 55th CIML Meeting – 2020</a:t>
            </a:r>
            <a:endParaRPr lang="en-GB" dirty="0"/>
          </a:p>
        </p:txBody>
      </p:sp>
    </p:spTree>
    <p:extLst>
      <p:ext uri="{BB962C8B-B14F-4D97-AF65-F5344CB8AC3E}">
        <p14:creationId xmlns:p14="http://schemas.microsoft.com/office/powerpoint/2010/main" val="377727736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a:xfrm>
            <a:off x="7345288" y="6356350"/>
            <a:ext cx="1187152" cy="365125"/>
          </a:xfrm>
          <a:prstGeom prst="rect">
            <a:avLst/>
          </a:prstGeom>
        </p:spPr>
        <p:txBody>
          <a:bodyPr/>
          <a:lstStyle/>
          <a:p>
            <a:fld id="{112F3AA7-8D1D-4094-95D7-0F0AD16921C5}" type="slidenum">
              <a:rPr lang="en-GB" noProof="0" smtClean="0"/>
              <a:t>‹#›</a:t>
            </a:fld>
            <a:endParaRPr lang="en-GB" noProof="0" dirty="0"/>
          </a:p>
        </p:txBody>
      </p:sp>
      <p:sp>
        <p:nvSpPr>
          <p:cNvPr id="7" name="Title Placeholder 1"/>
          <p:cNvSpPr>
            <a:spLocks noGrp="1"/>
          </p:cNvSpPr>
          <p:nvPr>
            <p:ph type="title"/>
          </p:nvPr>
        </p:nvSpPr>
        <p:spPr>
          <a:xfrm>
            <a:off x="457200" y="1124744"/>
            <a:ext cx="8075240" cy="864096"/>
          </a:xfrm>
          <a:prstGeom prst="rect">
            <a:avLst/>
          </a:prstGeom>
        </p:spPr>
        <p:txBody>
          <a:bodyPr vert="horz" lIns="91440" tIns="45720" rIns="91440" bIns="45720" rtlCol="0" anchor="ctr">
            <a:normAutofit/>
          </a:bodyPr>
          <a:lstStyle/>
          <a:p>
            <a:r>
              <a:rPr lang="en-US" noProof="0" smtClean="0"/>
              <a:t>Click to edit Master title style</a:t>
            </a:r>
            <a:endParaRPr lang="en-GB" noProof="0" dirty="0"/>
          </a:p>
        </p:txBody>
      </p:sp>
      <p:sp>
        <p:nvSpPr>
          <p:cNvPr id="8" name="Text Placeholder 2"/>
          <p:cNvSpPr>
            <a:spLocks noGrp="1"/>
          </p:cNvSpPr>
          <p:nvPr>
            <p:ph idx="1"/>
          </p:nvPr>
        </p:nvSpPr>
        <p:spPr>
          <a:xfrm>
            <a:off x="457200" y="2348881"/>
            <a:ext cx="8075240" cy="3312367"/>
          </a:xfrm>
          <a:prstGeom prst="rect">
            <a:avLst/>
          </a:prstGeom>
        </p:spPr>
        <p:txBody>
          <a:bodyPr vert="horz" lIns="91440" tIns="45720" rIns="91440" bIns="45720" rtlCol="0">
            <a:normAutofit/>
          </a:bodyPr>
          <a:lstStyle/>
          <a:p>
            <a:pPr lvl="0"/>
            <a:r>
              <a:rPr lang="en-US" noProof="0" smtClean="0"/>
              <a:t>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GB" noProof="0" dirty="0"/>
          </a:p>
        </p:txBody>
      </p:sp>
      <p:sp>
        <p:nvSpPr>
          <p:cNvPr id="9" name="Footer Placeholder 4"/>
          <p:cNvSpPr txBox="1">
            <a:spLocks/>
          </p:cNvSpPr>
          <p:nvPr userDrawn="1"/>
        </p:nvSpPr>
        <p:spPr>
          <a:xfrm>
            <a:off x="179512" y="6356350"/>
            <a:ext cx="2895600" cy="365125"/>
          </a:xfrm>
          <a:prstGeom prst="rect">
            <a:avLst/>
          </a:prstGeom>
        </p:spPr>
        <p:txBody>
          <a:bodyPr vert="horz" lIns="91440" tIns="45720" rIns="91440" bIns="45720" rtlCol="0" anchor="ctr"/>
          <a:lstStyle>
            <a:defPPr>
              <a:defRPr lang="fr-FR"/>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GB" dirty="0" smtClean="0"/>
              <a:t>Online 55th CIML Meeting – 2020</a:t>
            </a:r>
            <a:endParaRPr lang="en-GB" dirty="0"/>
          </a:p>
        </p:txBody>
      </p:sp>
    </p:spTree>
    <p:extLst>
      <p:ext uri="{BB962C8B-B14F-4D97-AF65-F5344CB8AC3E}">
        <p14:creationId xmlns:p14="http://schemas.microsoft.com/office/powerpoint/2010/main" val="708096611"/>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3.jpeg"/><Relationship Id="rId5" Type="http://schemas.openxmlformats.org/officeDocument/2006/relationships/image" Target="../media/image2.jpg"/><Relationship Id="rId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8" name="Title Placeholder 1"/>
          <p:cNvSpPr>
            <a:spLocks noGrp="1"/>
          </p:cNvSpPr>
          <p:nvPr>
            <p:ph type="title"/>
          </p:nvPr>
        </p:nvSpPr>
        <p:spPr>
          <a:xfrm>
            <a:off x="457200" y="1124744"/>
            <a:ext cx="8075240" cy="864096"/>
          </a:xfrm>
          <a:prstGeom prst="rect">
            <a:avLst/>
          </a:prstGeom>
        </p:spPr>
        <p:txBody>
          <a:bodyPr vert="horz" lIns="91440" tIns="45720" rIns="91440" bIns="45720" rtlCol="0" anchor="ctr">
            <a:normAutofit/>
          </a:bodyPr>
          <a:lstStyle/>
          <a:p>
            <a:r>
              <a:rPr lang="en-US" noProof="0" smtClean="0"/>
              <a:t>Click to edit Master title style</a:t>
            </a:r>
            <a:endParaRPr lang="en-GB" noProof="0" dirty="0"/>
          </a:p>
        </p:txBody>
      </p:sp>
      <p:sp>
        <p:nvSpPr>
          <p:cNvPr id="9" name="Text Placeholder 2"/>
          <p:cNvSpPr>
            <a:spLocks noGrp="1"/>
          </p:cNvSpPr>
          <p:nvPr>
            <p:ph type="body" idx="1"/>
          </p:nvPr>
        </p:nvSpPr>
        <p:spPr>
          <a:xfrm>
            <a:off x="457200" y="2348881"/>
            <a:ext cx="8075240" cy="3312367"/>
          </a:xfrm>
          <a:prstGeom prst="rect">
            <a:avLst/>
          </a:prstGeom>
        </p:spPr>
        <p:txBody>
          <a:bodyPr vert="horz" lIns="91440" tIns="45720" rIns="91440" bIns="45720" rtlCol="0">
            <a:normAutofit/>
          </a:bodyPr>
          <a:lstStyle/>
          <a:p>
            <a:pPr lvl="0"/>
            <a:r>
              <a:rPr lang="en-US" noProof="0" smtClean="0"/>
              <a:t>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GB" noProof="0" dirty="0"/>
          </a:p>
        </p:txBody>
      </p:sp>
      <p:sp>
        <p:nvSpPr>
          <p:cNvPr id="10" name="Footer Placeholder 4"/>
          <p:cNvSpPr>
            <a:spLocks noGrp="1"/>
          </p:cNvSpPr>
          <p:nvPr>
            <p:ph type="ftr" sz="quarter" idx="3"/>
          </p:nvPr>
        </p:nvSpPr>
        <p:spPr>
          <a:xfrm>
            <a:off x="179512"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lgn="l"/>
            <a:r>
              <a:rPr lang="en-GB" dirty="0" smtClean="0"/>
              <a:t>Online 55th CIML Meeting – 2020</a:t>
            </a:r>
            <a:endParaRPr lang="en-GB" dirty="0"/>
          </a:p>
        </p:txBody>
      </p:sp>
      <p:sp>
        <p:nvSpPr>
          <p:cNvPr id="11" name="Slide Number Placeholder 5"/>
          <p:cNvSpPr>
            <a:spLocks noGrp="1"/>
          </p:cNvSpPr>
          <p:nvPr>
            <p:ph type="sldNum" sz="quarter" idx="4"/>
          </p:nvPr>
        </p:nvSpPr>
        <p:spPr>
          <a:xfrm>
            <a:off x="7345288" y="6356350"/>
            <a:ext cx="1187152"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12F3AA7-8D1D-4094-95D7-0F0AD16921C5}" type="slidenum">
              <a:rPr lang="en-GB" noProof="0" smtClean="0"/>
              <a:t>‹#›</a:t>
            </a:fld>
            <a:endParaRPr lang="en-GB" noProof="0" dirty="0"/>
          </a:p>
        </p:txBody>
      </p:sp>
      <p:pic>
        <p:nvPicPr>
          <p:cNvPr id="12" name="Picture 2" descr="International Organization of Legal Metrology"/>
          <p:cNvPicPr>
            <a:picLocks noChangeAspect="1" noChangeArrowheads="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1835696" y="212595"/>
            <a:ext cx="5616624" cy="727608"/>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3"/>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179511" y="167048"/>
            <a:ext cx="1336777" cy="891185"/>
          </a:xfrm>
          <a:prstGeom prst="rect">
            <a:avLst/>
          </a:prstGeom>
        </p:spPr>
      </p:pic>
      <p:pic>
        <p:nvPicPr>
          <p:cNvPr id="5" name="Picture 4"/>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7621251" y="167048"/>
            <a:ext cx="1343237" cy="895491"/>
          </a:xfrm>
          <a:prstGeom prst="rect">
            <a:avLst/>
          </a:prstGeom>
        </p:spPr>
      </p:pic>
    </p:spTree>
    <p:extLst>
      <p:ext uri="{BB962C8B-B14F-4D97-AF65-F5344CB8AC3E}">
        <p14:creationId xmlns:p14="http://schemas.microsoft.com/office/powerpoint/2010/main" val="2324429471"/>
      </p:ext>
    </p:extLst>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defTabSz="914400" rtl="0" eaLnBrk="1" latinLnBrk="0" hangingPunct="1">
        <a:spcBef>
          <a:spcPct val="0"/>
        </a:spcBef>
        <a:buNone/>
        <a:defRPr sz="4000" b="1"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67544" y="1196752"/>
            <a:ext cx="8064896" cy="1296144"/>
          </a:xfrm>
          <a:prstGeom prst="rect">
            <a:avLst/>
          </a:prstGeom>
        </p:spPr>
        <p:txBody>
          <a:bodyPr/>
          <a:lstStyle/>
          <a:p>
            <a:r>
              <a:rPr lang="en-GB" noProof="0" dirty="0" smtClean="0"/>
              <a:t>CEEMS AG Update</a:t>
            </a:r>
            <a:endParaRPr lang="en-GB" noProof="0" dirty="0"/>
          </a:p>
        </p:txBody>
      </p:sp>
      <p:sp>
        <p:nvSpPr>
          <p:cNvPr id="3" name="Subtitle 2"/>
          <p:cNvSpPr>
            <a:spLocks noGrp="1"/>
          </p:cNvSpPr>
          <p:nvPr>
            <p:ph type="subTitle" idx="4294967295"/>
          </p:nvPr>
        </p:nvSpPr>
        <p:spPr>
          <a:xfrm>
            <a:off x="467544" y="3068960"/>
            <a:ext cx="8064896" cy="2569840"/>
          </a:xfrm>
          <a:prstGeom prst="rect">
            <a:avLst/>
          </a:prstGeom>
        </p:spPr>
        <p:txBody>
          <a:bodyPr/>
          <a:lstStyle/>
          <a:p>
            <a:pPr marL="0" indent="0" algn="ctr">
              <a:buNone/>
            </a:pPr>
            <a:endParaRPr lang="en-GB" dirty="0" smtClean="0"/>
          </a:p>
          <a:p>
            <a:pPr marL="0" indent="0" algn="ctr">
              <a:buNone/>
            </a:pPr>
            <a:r>
              <a:rPr lang="en-GB" sz="4000" b="1" dirty="0">
                <a:solidFill>
                  <a:prstClr val="black"/>
                </a:solidFill>
                <a:ea typeface="+mj-ea"/>
                <a:cs typeface="+mj-cs"/>
              </a:rPr>
              <a:t>CEEMS Advisory Group</a:t>
            </a:r>
            <a:endParaRPr lang="en-GB" dirty="0"/>
          </a:p>
          <a:p>
            <a:pPr marL="0" indent="0" algn="ctr">
              <a:buNone/>
            </a:pPr>
            <a:r>
              <a:rPr lang="en-GB" sz="3200" b="1" dirty="0" smtClean="0"/>
              <a:t>6</a:t>
            </a:r>
            <a:r>
              <a:rPr lang="en-GB" sz="3200" b="1" baseline="30000" dirty="0" smtClean="0"/>
              <a:t>th</a:t>
            </a:r>
            <a:r>
              <a:rPr lang="en-GB" sz="3200" b="1" dirty="0" smtClean="0"/>
              <a:t> October 2020 – Online Meeting</a:t>
            </a:r>
            <a:endParaRPr lang="en-GB" sz="3200" b="1" noProof="0" dirty="0"/>
          </a:p>
        </p:txBody>
      </p:sp>
      <p:sp>
        <p:nvSpPr>
          <p:cNvPr id="4" name="Slide Number Placeholder 3"/>
          <p:cNvSpPr>
            <a:spLocks noGrp="1"/>
          </p:cNvSpPr>
          <p:nvPr>
            <p:ph type="sldNum" sz="quarter" idx="12"/>
          </p:nvPr>
        </p:nvSpPr>
        <p:spPr>
          <a:xfrm>
            <a:off x="7345288" y="6356350"/>
            <a:ext cx="1187152" cy="365125"/>
          </a:xfrm>
          <a:prstGeom prst="rect">
            <a:avLst/>
          </a:prstGeom>
        </p:spPr>
        <p:txBody>
          <a:bodyPr/>
          <a:lstStyle/>
          <a:p>
            <a:fld id="{112F3AA7-8D1D-4094-95D7-0F0AD16921C5}" type="slidenum">
              <a:rPr lang="fr-FR" smtClean="0"/>
              <a:t>1</a:t>
            </a:fld>
            <a:endParaRPr lang="fr-FR"/>
          </a:p>
        </p:txBody>
      </p:sp>
    </p:spTree>
    <p:extLst>
      <p:ext uri="{BB962C8B-B14F-4D97-AF65-F5344CB8AC3E}">
        <p14:creationId xmlns:p14="http://schemas.microsoft.com/office/powerpoint/2010/main" val="318802357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67544" y="1196752"/>
            <a:ext cx="8064896" cy="1296144"/>
          </a:xfrm>
          <a:prstGeom prst="rect">
            <a:avLst/>
          </a:prstGeom>
        </p:spPr>
        <p:txBody>
          <a:bodyPr/>
          <a:lstStyle/>
          <a:p>
            <a:r>
              <a:rPr lang="en-GB" dirty="0"/>
              <a:t>CEEMS AG Update</a:t>
            </a:r>
            <a:endParaRPr lang="en-GB" noProof="0" dirty="0"/>
          </a:p>
        </p:txBody>
      </p:sp>
      <p:sp>
        <p:nvSpPr>
          <p:cNvPr id="3" name="Subtitle 2"/>
          <p:cNvSpPr>
            <a:spLocks noGrp="1"/>
          </p:cNvSpPr>
          <p:nvPr>
            <p:ph type="subTitle" idx="4294967295"/>
          </p:nvPr>
        </p:nvSpPr>
        <p:spPr>
          <a:xfrm>
            <a:off x="467544" y="2492896"/>
            <a:ext cx="8064896" cy="3672408"/>
          </a:xfrm>
          <a:prstGeom prst="rect">
            <a:avLst/>
          </a:prstGeom>
        </p:spPr>
        <p:txBody>
          <a:bodyPr>
            <a:normAutofit/>
          </a:bodyPr>
          <a:lstStyle/>
          <a:p>
            <a:pPr marL="0" indent="0">
              <a:buNone/>
            </a:pPr>
            <a:r>
              <a:rPr lang="en-GB" b="1" dirty="0" smtClean="0"/>
              <a:t>Topics at 2020 Meeting</a:t>
            </a:r>
            <a:endParaRPr lang="en-GB" b="1" dirty="0"/>
          </a:p>
          <a:p>
            <a:r>
              <a:rPr lang="en-GB" dirty="0" smtClean="0"/>
              <a:t>Advisory </a:t>
            </a:r>
            <a:r>
              <a:rPr lang="en-GB" dirty="0" smtClean="0"/>
              <a:t>Group </a:t>
            </a:r>
            <a:r>
              <a:rPr lang="en-GB" dirty="0" smtClean="0"/>
              <a:t>Membership</a:t>
            </a:r>
          </a:p>
          <a:p>
            <a:r>
              <a:rPr lang="en-GB" dirty="0" smtClean="0"/>
              <a:t>Update on Work streams from 2019 Meeting</a:t>
            </a:r>
          </a:p>
          <a:p>
            <a:r>
              <a:rPr lang="en-GB" dirty="0" smtClean="0"/>
              <a:t>D 1 Revision</a:t>
            </a:r>
          </a:p>
          <a:p>
            <a:r>
              <a:rPr lang="en-GB" dirty="0" smtClean="0"/>
              <a:t>Other Document Revision projects</a:t>
            </a:r>
          </a:p>
          <a:p>
            <a:r>
              <a:rPr lang="en-GB" dirty="0" smtClean="0"/>
              <a:t>Report from BIPM</a:t>
            </a:r>
          </a:p>
          <a:p>
            <a:r>
              <a:rPr lang="en-GB" dirty="0"/>
              <a:t>CEEMS activities in a post-COVID </a:t>
            </a:r>
            <a:r>
              <a:rPr lang="en-GB" dirty="0" smtClean="0"/>
              <a:t>World</a:t>
            </a:r>
          </a:p>
          <a:p>
            <a:r>
              <a:rPr lang="en-GB" dirty="0" smtClean="0"/>
              <a:t>Revision of B19</a:t>
            </a:r>
          </a:p>
          <a:p>
            <a:endParaRPr lang="en-GB" dirty="0" smtClean="0"/>
          </a:p>
          <a:p>
            <a:endParaRPr lang="en-GB" dirty="0" smtClean="0"/>
          </a:p>
          <a:p>
            <a:endParaRPr lang="en-GB" dirty="0" smtClean="0"/>
          </a:p>
          <a:p>
            <a:endParaRPr lang="en-GB" dirty="0" smtClean="0"/>
          </a:p>
        </p:txBody>
      </p:sp>
      <p:sp>
        <p:nvSpPr>
          <p:cNvPr id="4" name="Slide Number Placeholder 3"/>
          <p:cNvSpPr>
            <a:spLocks noGrp="1"/>
          </p:cNvSpPr>
          <p:nvPr>
            <p:ph type="sldNum" sz="quarter" idx="12"/>
          </p:nvPr>
        </p:nvSpPr>
        <p:spPr>
          <a:xfrm>
            <a:off x="7345288" y="6356350"/>
            <a:ext cx="1187152" cy="365125"/>
          </a:xfrm>
          <a:prstGeom prst="rect">
            <a:avLst/>
          </a:prstGeom>
        </p:spPr>
        <p:txBody>
          <a:bodyPr/>
          <a:lstStyle/>
          <a:p>
            <a:fld id="{112F3AA7-8D1D-4094-95D7-0F0AD16921C5}" type="slidenum">
              <a:rPr lang="fr-FR" smtClean="0"/>
              <a:t>2</a:t>
            </a:fld>
            <a:endParaRPr lang="fr-FR"/>
          </a:p>
        </p:txBody>
      </p:sp>
    </p:spTree>
    <p:extLst>
      <p:ext uri="{BB962C8B-B14F-4D97-AF65-F5344CB8AC3E}">
        <p14:creationId xmlns:p14="http://schemas.microsoft.com/office/powerpoint/2010/main" val="319476975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112F3AA7-8D1D-4094-95D7-0F0AD16921C5}" type="slidenum">
              <a:rPr lang="en-GB" noProof="0" smtClean="0"/>
              <a:t>3</a:t>
            </a:fld>
            <a:endParaRPr lang="en-GB" noProof="0" dirty="0"/>
          </a:p>
        </p:txBody>
      </p:sp>
      <p:sp>
        <p:nvSpPr>
          <p:cNvPr id="3" name="Title 2"/>
          <p:cNvSpPr>
            <a:spLocks noGrp="1"/>
          </p:cNvSpPr>
          <p:nvPr>
            <p:ph type="title"/>
          </p:nvPr>
        </p:nvSpPr>
        <p:spPr/>
        <p:txBody>
          <a:bodyPr/>
          <a:lstStyle/>
          <a:p>
            <a:r>
              <a:rPr lang="en-GB" sz="3600" dirty="0">
                <a:solidFill>
                  <a:prstClr val="black"/>
                </a:solidFill>
              </a:rPr>
              <a:t>CEEMS Activities in a Post-COVID World</a:t>
            </a:r>
            <a:endParaRPr lang="en-GB" dirty="0"/>
          </a:p>
        </p:txBody>
      </p:sp>
      <p:sp>
        <p:nvSpPr>
          <p:cNvPr id="4" name="Content Placeholder 3"/>
          <p:cNvSpPr>
            <a:spLocks noGrp="1"/>
          </p:cNvSpPr>
          <p:nvPr>
            <p:ph idx="1"/>
          </p:nvPr>
        </p:nvSpPr>
        <p:spPr>
          <a:xfrm>
            <a:off x="457200" y="2132857"/>
            <a:ext cx="8075240" cy="4320480"/>
          </a:xfrm>
        </p:spPr>
        <p:txBody>
          <a:bodyPr>
            <a:noAutofit/>
          </a:bodyPr>
          <a:lstStyle/>
          <a:p>
            <a:pPr marL="0" indent="0">
              <a:buNone/>
            </a:pPr>
            <a:endParaRPr lang="en-GB" b="1" dirty="0" smtClean="0"/>
          </a:p>
          <a:p>
            <a:pPr marL="0" indent="0">
              <a:buNone/>
            </a:pPr>
            <a:r>
              <a:rPr lang="en-GB" b="1" dirty="0" smtClean="0"/>
              <a:t>Conclusions</a:t>
            </a:r>
            <a:endParaRPr lang="en-GB" b="1" dirty="0" smtClean="0"/>
          </a:p>
          <a:p>
            <a:pPr marL="0" indent="0">
              <a:buNone/>
            </a:pPr>
            <a:r>
              <a:rPr lang="en-GB" sz="2000" dirty="0" smtClean="0"/>
              <a:t>We should plan for the effects </a:t>
            </a:r>
            <a:r>
              <a:rPr lang="en-GB" sz="2000" dirty="0" smtClean="0"/>
              <a:t>of </a:t>
            </a:r>
            <a:r>
              <a:rPr lang="en-GB" sz="2000" dirty="0" smtClean="0"/>
              <a:t>the Covid-19 </a:t>
            </a:r>
            <a:r>
              <a:rPr lang="en-GB" sz="2000" dirty="0" smtClean="0"/>
              <a:t>Crisis:</a:t>
            </a:r>
          </a:p>
          <a:p>
            <a:pPr lvl="0"/>
            <a:r>
              <a:rPr lang="en-GB" sz="2000" dirty="0" smtClean="0"/>
              <a:t>restrictions </a:t>
            </a:r>
            <a:r>
              <a:rPr lang="en-GB" sz="2000" dirty="0"/>
              <a:t>on travel, in particular international travel</a:t>
            </a:r>
          </a:p>
          <a:p>
            <a:pPr lvl="0"/>
            <a:r>
              <a:rPr lang="en-GB" sz="2000" dirty="0" smtClean="0"/>
              <a:t>staff expected to </a:t>
            </a:r>
            <a:r>
              <a:rPr lang="en-GB" sz="2000" dirty="0"/>
              <a:t>work from home rather than </a:t>
            </a:r>
            <a:r>
              <a:rPr lang="en-GB" sz="2000" dirty="0" smtClean="0"/>
              <a:t>normal place </a:t>
            </a:r>
            <a:r>
              <a:rPr lang="en-GB" sz="2000" dirty="0"/>
              <a:t>of work</a:t>
            </a:r>
          </a:p>
          <a:p>
            <a:pPr lvl="0"/>
            <a:r>
              <a:rPr lang="en-GB" sz="2000" dirty="0" smtClean="0"/>
              <a:t>reprioritisation, </a:t>
            </a:r>
            <a:r>
              <a:rPr lang="en-GB" sz="2000" dirty="0"/>
              <a:t>including legal metrology staff moved to </a:t>
            </a:r>
            <a:r>
              <a:rPr lang="en-GB" sz="2000" dirty="0" smtClean="0"/>
              <a:t>other duties</a:t>
            </a:r>
          </a:p>
          <a:p>
            <a:pPr lvl="0"/>
            <a:r>
              <a:rPr lang="en-GB" sz="2000" dirty="0" smtClean="0"/>
              <a:t>reduced funding for legal metrology</a:t>
            </a:r>
          </a:p>
          <a:p>
            <a:pPr marL="0" lvl="0" indent="0">
              <a:buNone/>
            </a:pPr>
            <a:r>
              <a:rPr lang="en-GB" sz="2000" dirty="0" smtClean="0"/>
              <a:t>to be with us for the foreseeable future.</a:t>
            </a:r>
          </a:p>
          <a:p>
            <a:pPr marL="0" lvl="0" indent="0">
              <a:buNone/>
            </a:pPr>
            <a:endParaRPr lang="en-GB" sz="2000" dirty="0"/>
          </a:p>
          <a:p>
            <a:pPr marL="0" lvl="0" indent="0">
              <a:buNone/>
            </a:pPr>
            <a:r>
              <a:rPr lang="en-GB" sz="2000" dirty="0" smtClean="0"/>
              <a:t>In particular, funding pressures will mean fewer, less experienced staff</a:t>
            </a:r>
            <a:endParaRPr lang="en-GB" sz="2000" dirty="0"/>
          </a:p>
        </p:txBody>
      </p:sp>
    </p:spTree>
    <p:extLst>
      <p:ext uri="{BB962C8B-B14F-4D97-AF65-F5344CB8AC3E}">
        <p14:creationId xmlns:p14="http://schemas.microsoft.com/office/powerpoint/2010/main" val="155022541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112F3AA7-8D1D-4094-95D7-0F0AD16921C5}" type="slidenum">
              <a:rPr lang="en-GB" noProof="0" smtClean="0"/>
              <a:t>4</a:t>
            </a:fld>
            <a:endParaRPr lang="en-GB" noProof="0" dirty="0"/>
          </a:p>
        </p:txBody>
      </p:sp>
      <p:sp>
        <p:nvSpPr>
          <p:cNvPr id="3" name="Title 2"/>
          <p:cNvSpPr>
            <a:spLocks noGrp="1"/>
          </p:cNvSpPr>
          <p:nvPr>
            <p:ph type="title"/>
          </p:nvPr>
        </p:nvSpPr>
        <p:spPr/>
        <p:txBody>
          <a:bodyPr/>
          <a:lstStyle/>
          <a:p>
            <a:r>
              <a:rPr lang="en-GB" sz="3600" dirty="0">
                <a:solidFill>
                  <a:prstClr val="black"/>
                </a:solidFill>
              </a:rPr>
              <a:t>CEEMS Activities in a Post-COVID World</a:t>
            </a:r>
            <a:endParaRPr lang="en-GB" dirty="0"/>
          </a:p>
        </p:txBody>
      </p:sp>
      <p:sp>
        <p:nvSpPr>
          <p:cNvPr id="4" name="Content Placeholder 3"/>
          <p:cNvSpPr>
            <a:spLocks noGrp="1"/>
          </p:cNvSpPr>
          <p:nvPr>
            <p:ph idx="1"/>
          </p:nvPr>
        </p:nvSpPr>
        <p:spPr/>
        <p:txBody>
          <a:bodyPr>
            <a:normAutofit/>
          </a:bodyPr>
          <a:lstStyle/>
          <a:p>
            <a:pPr marL="0" indent="0">
              <a:buNone/>
            </a:pPr>
            <a:endParaRPr lang="en-GB" b="1" dirty="0" smtClean="0"/>
          </a:p>
          <a:p>
            <a:pPr marL="0" indent="0">
              <a:buNone/>
            </a:pPr>
            <a:r>
              <a:rPr lang="en-GB" b="1" dirty="0" smtClean="0"/>
              <a:t>Conclusions</a:t>
            </a:r>
            <a:endParaRPr lang="en-GB" b="1" dirty="0" smtClean="0"/>
          </a:p>
          <a:p>
            <a:pPr marL="0" indent="0">
              <a:buNone/>
            </a:pPr>
            <a:r>
              <a:rPr lang="en-GB" sz="2000" dirty="0" smtClean="0"/>
              <a:t>The objective of CEEMS activities remains the same – to increase skill levels in the legal metrology community.  Even more important when there are fewer, less experienced staff.  This will require even greater use of new ways of working and the traditional types of CEEMS assistance activities – updated to the Post-COVID World.</a:t>
            </a:r>
            <a:endParaRPr lang="en-GB" sz="2000" dirty="0" smtClean="0"/>
          </a:p>
          <a:p>
            <a:pPr lvl="0"/>
            <a:endParaRPr lang="en-GB" sz="2000" dirty="0" smtClean="0"/>
          </a:p>
          <a:p>
            <a:pPr lvl="0"/>
            <a:endParaRPr lang="en-GB" sz="2000" dirty="0" smtClean="0"/>
          </a:p>
          <a:p>
            <a:pPr lvl="0"/>
            <a:endParaRPr lang="en-GB" sz="2000" dirty="0"/>
          </a:p>
          <a:p>
            <a:pPr marL="0" indent="0">
              <a:buNone/>
            </a:pPr>
            <a:endParaRPr lang="en-GB" dirty="0"/>
          </a:p>
        </p:txBody>
      </p:sp>
    </p:spTree>
    <p:extLst>
      <p:ext uri="{BB962C8B-B14F-4D97-AF65-F5344CB8AC3E}">
        <p14:creationId xmlns:p14="http://schemas.microsoft.com/office/powerpoint/2010/main" val="268976439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112F3AA7-8D1D-4094-95D7-0F0AD16921C5}" type="slidenum">
              <a:rPr lang="en-GB" noProof="0" smtClean="0"/>
              <a:t>5</a:t>
            </a:fld>
            <a:endParaRPr lang="en-GB" noProof="0" dirty="0"/>
          </a:p>
        </p:txBody>
      </p:sp>
      <p:sp>
        <p:nvSpPr>
          <p:cNvPr id="3" name="Title 2"/>
          <p:cNvSpPr>
            <a:spLocks noGrp="1"/>
          </p:cNvSpPr>
          <p:nvPr>
            <p:ph type="title"/>
          </p:nvPr>
        </p:nvSpPr>
        <p:spPr/>
        <p:txBody>
          <a:bodyPr/>
          <a:lstStyle/>
          <a:p>
            <a:r>
              <a:rPr lang="en-GB" sz="3600" dirty="0">
                <a:solidFill>
                  <a:prstClr val="black"/>
                </a:solidFill>
              </a:rPr>
              <a:t>CEEMS Activities in a Post-COVID World</a:t>
            </a:r>
            <a:endParaRPr lang="en-GB" dirty="0"/>
          </a:p>
        </p:txBody>
      </p:sp>
      <p:sp>
        <p:nvSpPr>
          <p:cNvPr id="4" name="Content Placeholder 3"/>
          <p:cNvSpPr>
            <a:spLocks noGrp="1"/>
          </p:cNvSpPr>
          <p:nvPr>
            <p:ph idx="1"/>
          </p:nvPr>
        </p:nvSpPr>
        <p:spPr>
          <a:xfrm>
            <a:off x="457200" y="1988841"/>
            <a:ext cx="8075240" cy="4464496"/>
          </a:xfrm>
        </p:spPr>
        <p:txBody>
          <a:bodyPr>
            <a:normAutofit lnSpcReduction="10000"/>
          </a:bodyPr>
          <a:lstStyle/>
          <a:p>
            <a:pPr marL="0" indent="0">
              <a:buNone/>
            </a:pPr>
            <a:r>
              <a:rPr lang="en-GB" sz="2600" b="1" dirty="0" smtClean="0"/>
              <a:t>Conclusions</a:t>
            </a:r>
            <a:endParaRPr lang="en-GB" sz="2600" b="1" dirty="0" smtClean="0"/>
          </a:p>
          <a:p>
            <a:pPr marL="0" indent="0">
              <a:buNone/>
            </a:pPr>
            <a:r>
              <a:rPr lang="en-GB" sz="2000" dirty="0" smtClean="0"/>
              <a:t>This will require all the “traditional” tools used in CEEMS programmes:</a:t>
            </a:r>
            <a:endParaRPr lang="en-GB" sz="2000" dirty="0" smtClean="0"/>
          </a:p>
          <a:p>
            <a:pPr lvl="0"/>
            <a:r>
              <a:rPr lang="en-GB" sz="2000" dirty="0"/>
              <a:t>Documents and other training materials aimed at the CEEMS community</a:t>
            </a:r>
          </a:p>
          <a:p>
            <a:pPr lvl="0"/>
            <a:r>
              <a:rPr lang="en-GB" sz="2000" dirty="0"/>
              <a:t>Training courses</a:t>
            </a:r>
          </a:p>
          <a:p>
            <a:pPr lvl="0"/>
            <a:r>
              <a:rPr lang="en-GB" sz="2000" dirty="0"/>
              <a:t>Study visits by experts from countries with </a:t>
            </a:r>
            <a:r>
              <a:rPr lang="en-GB" sz="2000" dirty="0" smtClean="0"/>
              <a:t>established </a:t>
            </a:r>
            <a:r>
              <a:rPr lang="en-GB" sz="2000" dirty="0"/>
              <a:t>metrology systems </a:t>
            </a:r>
          </a:p>
          <a:p>
            <a:pPr lvl="0"/>
            <a:r>
              <a:rPr lang="en-GB" sz="2000" dirty="0"/>
              <a:t>Informal contacts  between legal metrology staff in different </a:t>
            </a:r>
            <a:r>
              <a:rPr lang="en-GB" sz="2000" dirty="0" smtClean="0"/>
              <a:t>countries</a:t>
            </a:r>
            <a:endParaRPr lang="en-GB" sz="2000" dirty="0"/>
          </a:p>
          <a:p>
            <a:pPr lvl="0"/>
            <a:r>
              <a:rPr lang="en-GB" sz="2000" dirty="0"/>
              <a:t>Secondments and study visit by CEEMS staff to other countries</a:t>
            </a:r>
          </a:p>
          <a:p>
            <a:pPr lvl="0"/>
            <a:r>
              <a:rPr lang="en-GB" sz="2000" dirty="0"/>
              <a:t>Persuading development agencies to give priority to </a:t>
            </a:r>
            <a:r>
              <a:rPr lang="en-GB" sz="2000" dirty="0" smtClean="0"/>
              <a:t>metrology</a:t>
            </a:r>
          </a:p>
          <a:p>
            <a:pPr lvl="0"/>
            <a:r>
              <a:rPr lang="en-GB" sz="2000" dirty="0" smtClean="0"/>
              <a:t>Persuading Government decision-makers and budget holders of the importance of legal metrology</a:t>
            </a:r>
          </a:p>
          <a:p>
            <a:pPr lvl="0"/>
            <a:endParaRPr lang="en-GB" sz="2000" dirty="0"/>
          </a:p>
          <a:p>
            <a:pPr marL="0" lvl="0" indent="0">
              <a:buNone/>
            </a:pPr>
            <a:r>
              <a:rPr lang="en-GB" sz="2000" dirty="0" smtClean="0"/>
              <a:t>But all of them need to be carried out in a different way – typically online</a:t>
            </a:r>
            <a:endParaRPr lang="en-GB" sz="2000" dirty="0"/>
          </a:p>
          <a:p>
            <a:pPr lvl="0"/>
            <a:endParaRPr lang="en-GB" sz="2000" dirty="0" smtClean="0"/>
          </a:p>
          <a:p>
            <a:pPr lvl="0"/>
            <a:endParaRPr lang="en-GB" sz="2000" dirty="0"/>
          </a:p>
          <a:p>
            <a:pPr marL="0" indent="0">
              <a:buNone/>
            </a:pPr>
            <a:endParaRPr lang="en-GB" dirty="0"/>
          </a:p>
        </p:txBody>
      </p:sp>
    </p:spTree>
    <p:extLst>
      <p:ext uri="{BB962C8B-B14F-4D97-AF65-F5344CB8AC3E}">
        <p14:creationId xmlns:p14="http://schemas.microsoft.com/office/powerpoint/2010/main" val="23680600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112F3AA7-8D1D-4094-95D7-0F0AD16921C5}" type="slidenum">
              <a:rPr lang="en-GB" noProof="0" smtClean="0"/>
              <a:t>6</a:t>
            </a:fld>
            <a:endParaRPr lang="en-GB" noProof="0" dirty="0"/>
          </a:p>
        </p:txBody>
      </p:sp>
      <p:sp>
        <p:nvSpPr>
          <p:cNvPr id="3" name="Title 2"/>
          <p:cNvSpPr>
            <a:spLocks noGrp="1"/>
          </p:cNvSpPr>
          <p:nvPr>
            <p:ph type="title"/>
          </p:nvPr>
        </p:nvSpPr>
        <p:spPr/>
        <p:txBody>
          <a:bodyPr/>
          <a:lstStyle/>
          <a:p>
            <a:r>
              <a:rPr lang="en-GB" sz="3600" dirty="0">
                <a:solidFill>
                  <a:prstClr val="black"/>
                </a:solidFill>
              </a:rPr>
              <a:t>CEEMS Activities in a Post-COVID World</a:t>
            </a:r>
            <a:endParaRPr lang="en-GB" dirty="0"/>
          </a:p>
        </p:txBody>
      </p:sp>
      <p:sp>
        <p:nvSpPr>
          <p:cNvPr id="4" name="Content Placeholder 3"/>
          <p:cNvSpPr>
            <a:spLocks noGrp="1"/>
          </p:cNvSpPr>
          <p:nvPr>
            <p:ph idx="1"/>
          </p:nvPr>
        </p:nvSpPr>
        <p:spPr>
          <a:xfrm>
            <a:off x="457200" y="1988841"/>
            <a:ext cx="8075240" cy="4367510"/>
          </a:xfrm>
        </p:spPr>
        <p:txBody>
          <a:bodyPr>
            <a:normAutofit lnSpcReduction="10000"/>
          </a:bodyPr>
          <a:lstStyle/>
          <a:p>
            <a:pPr marL="0" indent="0">
              <a:buNone/>
            </a:pPr>
            <a:r>
              <a:rPr lang="en-GB" b="1" dirty="0" smtClean="0"/>
              <a:t>Conclusions</a:t>
            </a:r>
            <a:endParaRPr lang="en-GB" b="1" dirty="0" smtClean="0"/>
          </a:p>
          <a:p>
            <a:pPr marL="0" lvl="0" indent="0">
              <a:buNone/>
            </a:pPr>
            <a:r>
              <a:rPr lang="en-GB" sz="2000" dirty="0" smtClean="0"/>
              <a:t>CEEMS countries face some technological issues:</a:t>
            </a:r>
          </a:p>
          <a:p>
            <a:r>
              <a:rPr lang="en-GB" sz="2000" dirty="0"/>
              <a:t>Difficulties  in holding meetings involving several time zones</a:t>
            </a:r>
          </a:p>
          <a:p>
            <a:r>
              <a:rPr lang="en-GB" sz="2000" dirty="0"/>
              <a:t>Poor connectivity in some parts of the world</a:t>
            </a:r>
          </a:p>
          <a:p>
            <a:r>
              <a:rPr lang="en-GB" sz="2000" dirty="0"/>
              <a:t>Lack of equipment needed to use all the facilities now available</a:t>
            </a:r>
          </a:p>
          <a:p>
            <a:r>
              <a:rPr lang="en-GB" sz="2000" dirty="0"/>
              <a:t>Many different platforms now available</a:t>
            </a:r>
          </a:p>
          <a:p>
            <a:r>
              <a:rPr lang="en-GB" sz="2000" dirty="0"/>
              <a:t>Security concerns with some platforms.</a:t>
            </a:r>
          </a:p>
          <a:p>
            <a:r>
              <a:rPr lang="en-GB" sz="2000" dirty="0"/>
              <a:t>Lack of training on how best to use these various </a:t>
            </a:r>
            <a:r>
              <a:rPr lang="en-GB" sz="2000" dirty="0" smtClean="0"/>
              <a:t>tools</a:t>
            </a:r>
          </a:p>
          <a:p>
            <a:endParaRPr lang="en-GB" sz="2000" dirty="0"/>
          </a:p>
          <a:p>
            <a:pPr marL="0" indent="0">
              <a:buNone/>
            </a:pPr>
            <a:r>
              <a:rPr lang="en-GB" sz="2000" dirty="0" smtClean="0"/>
              <a:t>However, these are in practice less than we would have expected 12 months ago and mainly concern specific problems – pricing of </a:t>
            </a:r>
            <a:r>
              <a:rPr lang="en-GB" sz="2000" dirty="0" err="1" smtClean="0"/>
              <a:t>bandwith</a:t>
            </a:r>
            <a:r>
              <a:rPr lang="en-GB" sz="2000" dirty="0" smtClean="0"/>
              <a:t>, reluctance to use some products even when there are no confidentiality requirements, etc.</a:t>
            </a:r>
            <a:endParaRPr lang="en-GB" sz="2000" dirty="0"/>
          </a:p>
          <a:p>
            <a:pPr marL="0" lvl="0" indent="0">
              <a:buNone/>
            </a:pPr>
            <a:endParaRPr lang="en-GB" sz="2000" dirty="0" smtClean="0"/>
          </a:p>
          <a:p>
            <a:pPr lvl="0"/>
            <a:endParaRPr lang="en-GB" sz="2000" dirty="0"/>
          </a:p>
          <a:p>
            <a:pPr marL="0" indent="0">
              <a:buNone/>
            </a:pPr>
            <a:endParaRPr lang="en-GB" dirty="0"/>
          </a:p>
        </p:txBody>
      </p:sp>
    </p:spTree>
    <p:extLst>
      <p:ext uri="{BB962C8B-B14F-4D97-AF65-F5344CB8AC3E}">
        <p14:creationId xmlns:p14="http://schemas.microsoft.com/office/powerpoint/2010/main" val="9209392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112F3AA7-8D1D-4094-95D7-0F0AD16921C5}" type="slidenum">
              <a:rPr lang="en-GB" noProof="0" smtClean="0"/>
              <a:t>7</a:t>
            </a:fld>
            <a:endParaRPr lang="en-GB" noProof="0" dirty="0"/>
          </a:p>
        </p:txBody>
      </p:sp>
      <p:sp>
        <p:nvSpPr>
          <p:cNvPr id="3" name="Title 2"/>
          <p:cNvSpPr>
            <a:spLocks noGrp="1"/>
          </p:cNvSpPr>
          <p:nvPr>
            <p:ph type="title"/>
          </p:nvPr>
        </p:nvSpPr>
        <p:spPr/>
        <p:txBody>
          <a:bodyPr/>
          <a:lstStyle/>
          <a:p>
            <a:r>
              <a:rPr lang="en-GB" sz="3600" dirty="0">
                <a:solidFill>
                  <a:prstClr val="black"/>
                </a:solidFill>
              </a:rPr>
              <a:t>CEEMS Activities in a Post-COVID World</a:t>
            </a:r>
            <a:endParaRPr lang="en-GB" dirty="0"/>
          </a:p>
        </p:txBody>
      </p:sp>
      <p:sp>
        <p:nvSpPr>
          <p:cNvPr id="4" name="Content Placeholder 3"/>
          <p:cNvSpPr>
            <a:spLocks noGrp="1"/>
          </p:cNvSpPr>
          <p:nvPr>
            <p:ph idx="1"/>
          </p:nvPr>
        </p:nvSpPr>
        <p:spPr>
          <a:xfrm>
            <a:off x="457200" y="2348881"/>
            <a:ext cx="8075240" cy="4007469"/>
          </a:xfrm>
        </p:spPr>
        <p:txBody>
          <a:bodyPr>
            <a:normAutofit/>
          </a:bodyPr>
          <a:lstStyle/>
          <a:p>
            <a:pPr marL="0" indent="0">
              <a:buNone/>
            </a:pPr>
            <a:r>
              <a:rPr lang="en-GB" b="1" dirty="0" smtClean="0"/>
              <a:t>Conclusions</a:t>
            </a:r>
            <a:endParaRPr lang="en-GB" b="1" dirty="0" smtClean="0"/>
          </a:p>
          <a:p>
            <a:pPr marL="0" lvl="0" indent="0">
              <a:buNone/>
            </a:pPr>
            <a:r>
              <a:rPr lang="en-GB" sz="2000" dirty="0" smtClean="0"/>
              <a:t>Good start has already been made in OIML</a:t>
            </a:r>
          </a:p>
          <a:p>
            <a:r>
              <a:rPr lang="en-GB" sz="2000" dirty="0" smtClean="0"/>
              <a:t>E-Learning already identified as a priority</a:t>
            </a:r>
          </a:p>
          <a:p>
            <a:r>
              <a:rPr lang="en-GB" sz="2000" dirty="0" smtClean="0"/>
              <a:t>Technical work now being conducted remotely</a:t>
            </a:r>
          </a:p>
          <a:p>
            <a:r>
              <a:rPr lang="en-GB" sz="2000" dirty="0" smtClean="0"/>
              <a:t>Greater use of video-conferencing for formal meetings</a:t>
            </a:r>
          </a:p>
          <a:p>
            <a:endParaRPr lang="en-GB" sz="2000" dirty="0"/>
          </a:p>
          <a:p>
            <a:pPr marL="0" indent="0">
              <a:buNone/>
            </a:pPr>
            <a:r>
              <a:rPr lang="en-GB" sz="2000" dirty="0" smtClean="0"/>
              <a:t>But need to do more and more quickly.</a:t>
            </a:r>
          </a:p>
          <a:p>
            <a:pPr marL="0" indent="0">
              <a:buNone/>
            </a:pPr>
            <a:endParaRPr lang="en-GB" sz="2000" dirty="0"/>
          </a:p>
          <a:p>
            <a:pPr marL="0" indent="0">
              <a:buNone/>
            </a:pPr>
            <a:r>
              <a:rPr lang="en-GB" sz="2000" dirty="0" smtClean="0"/>
              <a:t>Also, BIPM experience suggests that traditional approaches often have to be rethought from the beginning.</a:t>
            </a:r>
            <a:endParaRPr lang="en-GB" sz="2000" dirty="0"/>
          </a:p>
          <a:p>
            <a:pPr marL="0" lvl="0" indent="0">
              <a:buNone/>
            </a:pPr>
            <a:endParaRPr lang="en-GB" sz="2000" dirty="0" smtClean="0"/>
          </a:p>
          <a:p>
            <a:pPr lvl="0"/>
            <a:endParaRPr lang="en-GB" sz="2000" dirty="0"/>
          </a:p>
          <a:p>
            <a:pPr marL="0" indent="0">
              <a:buNone/>
            </a:pPr>
            <a:endParaRPr lang="en-GB" dirty="0"/>
          </a:p>
        </p:txBody>
      </p:sp>
    </p:spTree>
    <p:extLst>
      <p:ext uri="{BB962C8B-B14F-4D97-AF65-F5344CB8AC3E}">
        <p14:creationId xmlns:p14="http://schemas.microsoft.com/office/powerpoint/2010/main" val="239152304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112F3AA7-8D1D-4094-95D7-0F0AD16921C5}" type="slidenum">
              <a:rPr lang="en-GB" noProof="0" smtClean="0"/>
              <a:t>8</a:t>
            </a:fld>
            <a:endParaRPr lang="en-GB" noProof="0" dirty="0"/>
          </a:p>
        </p:txBody>
      </p:sp>
      <p:sp>
        <p:nvSpPr>
          <p:cNvPr id="3" name="Title 2"/>
          <p:cNvSpPr>
            <a:spLocks noGrp="1"/>
          </p:cNvSpPr>
          <p:nvPr>
            <p:ph type="title"/>
          </p:nvPr>
        </p:nvSpPr>
        <p:spPr/>
        <p:txBody>
          <a:bodyPr/>
          <a:lstStyle/>
          <a:p>
            <a:r>
              <a:rPr lang="en-GB" sz="3600" dirty="0">
                <a:solidFill>
                  <a:prstClr val="black"/>
                </a:solidFill>
              </a:rPr>
              <a:t>CEEMS Activities in a Post-COVID World</a:t>
            </a:r>
            <a:endParaRPr lang="en-GB" dirty="0"/>
          </a:p>
        </p:txBody>
      </p:sp>
      <p:sp>
        <p:nvSpPr>
          <p:cNvPr id="4" name="Content Placeholder 3"/>
          <p:cNvSpPr>
            <a:spLocks noGrp="1"/>
          </p:cNvSpPr>
          <p:nvPr>
            <p:ph idx="1"/>
          </p:nvPr>
        </p:nvSpPr>
        <p:spPr>
          <a:xfrm>
            <a:off x="457200" y="2348881"/>
            <a:ext cx="8075240" cy="4007469"/>
          </a:xfrm>
        </p:spPr>
        <p:txBody>
          <a:bodyPr>
            <a:normAutofit/>
          </a:bodyPr>
          <a:lstStyle/>
          <a:p>
            <a:pPr marL="0" indent="0">
              <a:buNone/>
            </a:pPr>
            <a:r>
              <a:rPr lang="en-GB" b="1" dirty="0" smtClean="0"/>
              <a:t>Conclusions</a:t>
            </a:r>
            <a:endParaRPr lang="en-GB" b="1" dirty="0" smtClean="0"/>
          </a:p>
          <a:p>
            <a:pPr marL="0" lvl="0" indent="0">
              <a:buNone/>
            </a:pPr>
            <a:r>
              <a:rPr lang="en-GB" sz="2000" dirty="0" smtClean="0"/>
              <a:t>Many good ideas have been put forward.  However, they need to be brought together and prioritised so that the limited resources we have available can be used most efficiently.</a:t>
            </a:r>
          </a:p>
          <a:p>
            <a:pPr marL="0" lvl="0" indent="0">
              <a:buNone/>
            </a:pPr>
            <a:endParaRPr lang="en-GB" sz="2000" dirty="0"/>
          </a:p>
          <a:p>
            <a:pPr marL="0" lvl="0" indent="0">
              <a:buNone/>
            </a:pPr>
            <a:r>
              <a:rPr lang="en-GB" sz="2000" dirty="0" smtClean="0"/>
              <a:t>Advisory Group has therefore agreed to set up an ad hoc Project Group to develop </a:t>
            </a:r>
            <a:r>
              <a:rPr lang="en-GB" sz="2000" smtClean="0"/>
              <a:t>a Strategy </a:t>
            </a:r>
            <a:r>
              <a:rPr lang="en-GB" sz="2000" dirty="0" smtClean="0"/>
              <a:t>on </a:t>
            </a:r>
            <a:r>
              <a:rPr lang="en-GB" sz="2000" i="1" dirty="0" smtClean="0"/>
              <a:t>Application of Online Technology to Capacity Building and other CEEMS Activities</a:t>
            </a:r>
            <a:endParaRPr lang="en-GB" sz="2000" i="1" dirty="0"/>
          </a:p>
          <a:p>
            <a:pPr marL="0" lvl="0" indent="0">
              <a:buNone/>
            </a:pPr>
            <a:endParaRPr lang="en-GB" sz="2000" dirty="0" smtClean="0"/>
          </a:p>
          <a:p>
            <a:pPr marL="0" lvl="0" indent="0">
              <a:buNone/>
            </a:pPr>
            <a:r>
              <a:rPr lang="en-GB" sz="2000" dirty="0" smtClean="0"/>
              <a:t>Results of this work should be available well before the 56</a:t>
            </a:r>
            <a:r>
              <a:rPr lang="en-GB" sz="2000" baseline="30000" dirty="0" smtClean="0"/>
              <a:t>th</a:t>
            </a:r>
            <a:r>
              <a:rPr lang="en-GB" sz="2000" dirty="0" smtClean="0"/>
              <a:t> CIML Meeting</a:t>
            </a:r>
            <a:endParaRPr lang="en-GB" sz="2000" dirty="0"/>
          </a:p>
          <a:p>
            <a:pPr marL="0" indent="0">
              <a:buNone/>
            </a:pPr>
            <a:endParaRPr lang="en-GB" dirty="0"/>
          </a:p>
        </p:txBody>
      </p:sp>
    </p:spTree>
    <p:extLst>
      <p:ext uri="{BB962C8B-B14F-4D97-AF65-F5344CB8AC3E}">
        <p14:creationId xmlns:p14="http://schemas.microsoft.com/office/powerpoint/2010/main" val="2825555522"/>
      </p:ext>
    </p:extLst>
  </p:cSld>
  <p:clrMapOvr>
    <a:masterClrMapping/>
  </p:clrMapOvr>
  <p:timing>
    <p:tnLst>
      <p:par>
        <p:cTn id="1" dur="indefinite" restart="never" nodeType="tmRoot"/>
      </p:par>
    </p:tnLst>
  </p:timing>
</p:sld>
</file>

<file path=ppt/theme/theme1.xml><?xml version="1.0" encoding="utf-8"?>
<a:theme xmlns:a="http://schemas.openxmlformats.org/drawingml/2006/main" name="51_CIML_ppt_layout_2016">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resentation1" id="{DDFA6394-9D5C-4A52-A549-F309092171A4}" vid="{691C8258-4C6A-4E2C-9682-AABF4F88D9D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55CIML_PPT_Template</Template>
  <TotalTime>218</TotalTime>
  <Words>536</Words>
  <Application>Microsoft Office PowerPoint</Application>
  <PresentationFormat>On-screen Show (4:3)</PresentationFormat>
  <Paragraphs>83</Paragraphs>
  <Slides>8</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8</vt:i4>
      </vt:variant>
    </vt:vector>
  </HeadingPairs>
  <TitlesOfParts>
    <vt:vector size="11" baseType="lpstr">
      <vt:lpstr>Arial</vt:lpstr>
      <vt:lpstr>Calibri</vt:lpstr>
      <vt:lpstr>51_CIML_ppt_layout_2016</vt:lpstr>
      <vt:lpstr>CEEMS AG Update</vt:lpstr>
      <vt:lpstr>CEEMS AG Update</vt:lpstr>
      <vt:lpstr>CEEMS Activities in a Post-COVID World</vt:lpstr>
      <vt:lpstr>CEEMS Activities in a Post-COVID World</vt:lpstr>
      <vt:lpstr>CEEMS Activities in a Post-COVID World</vt:lpstr>
      <vt:lpstr>CEEMS Activities in a Post-COVID World</vt:lpstr>
      <vt:lpstr>CEEMS Activities in a Post-COVID World</vt:lpstr>
      <vt:lpstr>CEEMS Activities in a Post-COVID World</vt:lpstr>
    </vt:vector>
  </TitlesOfParts>
  <Company>BIML-OIML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CEEMS Advisory Group</dc:title>
  <dc:creator>Peter Mason</dc:creator>
  <cp:lastModifiedBy>Peter Mason</cp:lastModifiedBy>
  <cp:revision>15</cp:revision>
  <dcterms:created xsi:type="dcterms:W3CDTF">2020-10-05T08:33:04Z</dcterms:created>
  <dcterms:modified xsi:type="dcterms:W3CDTF">2020-10-07T16:08:36Z</dcterms:modified>
</cp:coreProperties>
</file>